
<file path=[Content_Types].xml><?xml version="1.0" encoding="utf-8"?>
<Types xmlns="http://schemas.openxmlformats.org/package/2006/content-types">
  <Default Extension="png" ContentType="image/png"/>
  <Default Extension="webm" ContentType="video/webm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Exo 2" panose="020B0604020202020204" charset="-52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gkmmOz6yneaZL4WFKsXQpLez1A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e16be980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2be16be980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e24613e60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2be24613e60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be24613e60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2be24613e60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be16be980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2be16be980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548639" y="1093509"/>
            <a:ext cx="6332927" cy="2922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xo 2"/>
              <a:buNone/>
            </a:pPr>
            <a:r>
              <a:rPr lang="ru-RU">
                <a:latin typeface="Exo 2"/>
                <a:ea typeface="Exo 2"/>
                <a:cs typeface="Exo 2"/>
                <a:sym typeface="Exo 2"/>
              </a:rPr>
              <a:t>ноу токс коммьюнити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be16be980a_0_10"/>
          <p:cNvSpPr txBox="1">
            <a:spLocks noGrp="1"/>
          </p:cNvSpPr>
          <p:nvPr>
            <p:ph type="title"/>
          </p:nvPr>
        </p:nvSpPr>
        <p:spPr>
          <a:xfrm>
            <a:off x="2621360" y="306176"/>
            <a:ext cx="8067000" cy="11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sz="4300" b="1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ПРЕДОБРАБОТКА </a:t>
            </a:r>
            <a:r>
              <a:rPr lang="ru-RU" sz="4300" b="1">
                <a:latin typeface="Exo 2"/>
                <a:ea typeface="Exo 2"/>
                <a:cs typeface="Exo 2"/>
                <a:sym typeface="Exo 2"/>
              </a:rPr>
              <a:t>ДАННЫХ</a:t>
            </a:r>
            <a:endParaRPr sz="5700" b="1"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0" name="Google Shape;90;g2be16be980a_0_10"/>
          <p:cNvSpPr/>
          <p:nvPr/>
        </p:nvSpPr>
        <p:spPr>
          <a:xfrm>
            <a:off x="9072575" y="4133175"/>
            <a:ext cx="5592600" cy="5592600"/>
          </a:xfrm>
          <a:prstGeom prst="ellipse">
            <a:avLst/>
          </a:prstGeom>
          <a:solidFill>
            <a:srgbClr val="EDB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g2be16be980a_0_10"/>
          <p:cNvSpPr/>
          <p:nvPr/>
        </p:nvSpPr>
        <p:spPr>
          <a:xfrm>
            <a:off x="7261200" y="4864800"/>
            <a:ext cx="5592600" cy="5592600"/>
          </a:xfrm>
          <a:prstGeom prst="ellipse">
            <a:avLst/>
          </a:prstGeom>
          <a:solidFill>
            <a:srgbClr val="EDB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g2be16be980a_0_10"/>
          <p:cNvSpPr/>
          <p:nvPr/>
        </p:nvSpPr>
        <p:spPr>
          <a:xfrm>
            <a:off x="681575" y="1846225"/>
            <a:ext cx="5221500" cy="3383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3000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[ЭВРИСТИКИ]</a:t>
            </a:r>
            <a:endParaRPr sz="3000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Для </a:t>
            </a:r>
            <a:r>
              <a:rPr lang="ru-RU" sz="2800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структурирования </a:t>
            </a:r>
            <a:r>
              <a:rPr lang="ru-RU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вакансий и выделения </a:t>
            </a:r>
            <a:r>
              <a:rPr lang="ru-RU" sz="2800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ключевых слов</a:t>
            </a:r>
            <a:r>
              <a:rPr lang="ru-RU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, использовались эвристики на основе </a:t>
            </a:r>
            <a:r>
              <a:rPr lang="ru-RU" sz="2800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regExp</a:t>
            </a:r>
            <a:endParaRPr sz="2800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93" name="Google Shape;93;g2be16be980a_0_10"/>
          <p:cNvSpPr/>
          <p:nvPr/>
        </p:nvSpPr>
        <p:spPr>
          <a:xfrm>
            <a:off x="5614425" y="5746250"/>
            <a:ext cx="5592600" cy="5592600"/>
          </a:xfrm>
          <a:prstGeom prst="ellipse">
            <a:avLst/>
          </a:prstGeom>
          <a:solidFill>
            <a:srgbClr val="EDB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g2be16be980a_0_10"/>
          <p:cNvSpPr/>
          <p:nvPr/>
        </p:nvSpPr>
        <p:spPr>
          <a:xfrm>
            <a:off x="6338250" y="1458175"/>
            <a:ext cx="5291700" cy="51390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3000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                        [NLP]</a:t>
            </a:r>
            <a:endParaRPr sz="3000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Использование Scapy с последующей векторизацией на основе </a:t>
            </a:r>
            <a:r>
              <a:rPr lang="ru-RU" sz="2800">
                <a:solidFill>
                  <a:srgbClr val="CC0000"/>
                </a:solidFill>
                <a:latin typeface="Exo 2"/>
                <a:ea typeface="Exo 2"/>
                <a:cs typeface="Exo 2"/>
                <a:sym typeface="Exo 2"/>
              </a:rPr>
              <a:t>TF-IDF</a:t>
            </a:r>
            <a:r>
              <a:rPr lang="ru-RU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.</a:t>
            </a:r>
            <a:endParaRPr sz="28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Далее - </a:t>
            </a:r>
            <a:r>
              <a:rPr lang="ru-RU" sz="2800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 LSTM </a:t>
            </a:r>
            <a:r>
              <a:rPr lang="ru-RU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и</a:t>
            </a:r>
            <a:r>
              <a:rPr lang="ru-RU" sz="2800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 GPT2 </a:t>
            </a:r>
            <a:r>
              <a:rPr lang="ru-RU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для</a:t>
            </a:r>
            <a:r>
              <a:rPr lang="ru-RU" sz="2800">
                <a:solidFill>
                  <a:srgbClr val="E06666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ru-RU" sz="2800">
                <a:solidFill>
                  <a:srgbClr val="CC0000"/>
                </a:solidFill>
                <a:latin typeface="Exo 2"/>
                <a:ea typeface="Exo 2"/>
                <a:cs typeface="Exo 2"/>
                <a:sym typeface="Exo 2"/>
              </a:rPr>
              <a:t>суммаризации </a:t>
            </a:r>
            <a:r>
              <a:rPr lang="ru-RU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описаний вакансии и резюме и получения их векторного представления.</a:t>
            </a:r>
            <a:endParaRPr sz="28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be24613e60_4_6"/>
          <p:cNvSpPr/>
          <p:nvPr/>
        </p:nvSpPr>
        <p:spPr>
          <a:xfrm>
            <a:off x="8125200" y="1093150"/>
            <a:ext cx="3751800" cy="50688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95250" dir="3600000" algn="bl" rotWithShape="0">
              <a:srgbClr val="000000">
                <a:alpha val="26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g2be24613e60_4_6"/>
          <p:cNvSpPr txBox="1">
            <a:spLocks noGrp="1"/>
          </p:cNvSpPr>
          <p:nvPr>
            <p:ph type="title"/>
          </p:nvPr>
        </p:nvSpPr>
        <p:spPr>
          <a:xfrm>
            <a:off x="2458085" y="255126"/>
            <a:ext cx="8067000" cy="11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sz="4300" b="1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РЕКОМЕНДАЦИИ</a:t>
            </a:r>
            <a:endParaRPr sz="4300" b="1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101" name="Google Shape;101;g2be24613e60_4_6"/>
          <p:cNvPicPr preferRelativeResize="0"/>
          <p:nvPr/>
        </p:nvPicPr>
        <p:blipFill rotWithShape="1">
          <a:blip r:embed="rId4">
            <a:alphaModFix/>
          </a:blip>
          <a:srcRect t="-3541"/>
          <a:stretch/>
        </p:blipFill>
        <p:spPr>
          <a:xfrm>
            <a:off x="5651275" y="1337150"/>
            <a:ext cx="889450" cy="552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2be24613e60_4_6"/>
          <p:cNvSpPr txBox="1">
            <a:spLocks noGrp="1"/>
          </p:cNvSpPr>
          <p:nvPr>
            <p:ph type="body" idx="1"/>
          </p:nvPr>
        </p:nvSpPr>
        <p:spPr>
          <a:xfrm>
            <a:off x="1178425" y="867100"/>
            <a:ext cx="6808500" cy="55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ru-RU" b="1">
                <a:latin typeface="Exo 2"/>
                <a:ea typeface="Exo 2"/>
                <a:cs typeface="Exo 2"/>
                <a:sym typeface="Exo 2"/>
              </a:rPr>
              <a:t>[ALS]</a:t>
            </a:r>
            <a:endParaRPr b="1">
              <a:latin typeface="Exo 2"/>
              <a:ea typeface="Exo 2"/>
              <a:cs typeface="Exo 2"/>
              <a:sym typeface="Exo 2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xo 2"/>
              <a:ea typeface="Exo 2"/>
              <a:cs typeface="Exo 2"/>
              <a:sym typeface="Exo 2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Exo 2"/>
              <a:buAutoNum type="arabicParenR"/>
            </a:pPr>
            <a:r>
              <a:rPr lang="ru-RU">
                <a:latin typeface="Exo 2"/>
                <a:ea typeface="Exo 2"/>
                <a:cs typeface="Exo 2"/>
                <a:sym typeface="Exo 2"/>
              </a:rPr>
              <a:t>заполняем матрицу vacancy-resume: 1 - </a:t>
            </a:r>
            <a:r>
              <a:rPr lang="ru-RU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confirmed</a:t>
            </a:r>
            <a:r>
              <a:rPr lang="ru-RU">
                <a:latin typeface="Exo 2"/>
                <a:ea typeface="Exo 2"/>
                <a:cs typeface="Exo 2"/>
                <a:sym typeface="Exo 2"/>
              </a:rPr>
              <a:t>, 0 - </a:t>
            </a:r>
            <a:r>
              <a:rPr lang="ru-RU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failed</a:t>
            </a:r>
            <a:endParaRPr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Exo 2"/>
              <a:buAutoNum type="arabicParenR"/>
            </a:pPr>
            <a:r>
              <a:rPr lang="ru-RU">
                <a:latin typeface="Exo 2"/>
                <a:ea typeface="Exo 2"/>
                <a:cs typeface="Exo 2"/>
                <a:sym typeface="Exo 2"/>
              </a:rPr>
              <a:t>эвристически заполняем “незнакомые” резюме: </a:t>
            </a:r>
            <a:r>
              <a:rPr lang="ru-RU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skills_score</a:t>
            </a:r>
            <a:r>
              <a:rPr lang="ru-RU">
                <a:latin typeface="Exo 2"/>
                <a:ea typeface="Exo 2"/>
                <a:cs typeface="Exo 2"/>
                <a:sym typeface="Exo 2"/>
              </a:rPr>
              <a:t>, </a:t>
            </a:r>
            <a:r>
              <a:rPr lang="ru-RU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grade_score</a:t>
            </a:r>
            <a:r>
              <a:rPr lang="ru-RU">
                <a:latin typeface="Exo 2"/>
                <a:ea typeface="Exo 2"/>
                <a:cs typeface="Exo 2"/>
                <a:sym typeface="Exo 2"/>
              </a:rPr>
              <a:t>, </a:t>
            </a:r>
            <a:r>
              <a:rPr lang="ru-RU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sum_score</a:t>
            </a:r>
            <a:endParaRPr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xo 2"/>
              <a:ea typeface="Exo 2"/>
              <a:cs typeface="Exo 2"/>
              <a:sym typeface="Exo 2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Exo 2"/>
              <a:buAutoNum type="arabicParenR"/>
            </a:pPr>
            <a:r>
              <a:rPr lang="ru-RU">
                <a:latin typeface="Exo 2"/>
                <a:ea typeface="Exo 2"/>
                <a:cs typeface="Exo 2"/>
                <a:sym typeface="Exo 2"/>
              </a:rPr>
              <a:t>Делаем факторизацию матрицы на основе </a:t>
            </a:r>
            <a:r>
              <a:rPr lang="ru-RU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ALS</a:t>
            </a:r>
            <a:endParaRPr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41F30"/>
              </a:buClr>
              <a:buSzPts val="1800"/>
              <a:buFont typeface="Exo 2"/>
              <a:buAutoNum type="arabicParenR"/>
            </a:pPr>
            <a:r>
              <a:rPr lang="ru-RU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CatBoost</a:t>
            </a:r>
            <a:endParaRPr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xo 2"/>
              <a:ea typeface="Exo 2"/>
              <a:cs typeface="Exo 2"/>
              <a:sym typeface="Exo 2"/>
            </a:endParaRPr>
          </a:p>
          <a:p>
            <a:pPr marL="228600" lvl="0" indent="-508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103" name="Google Shape;103;g2be24613e60_4_6"/>
          <p:cNvPicPr preferRelativeResize="0"/>
          <p:nvPr/>
        </p:nvPicPr>
        <p:blipFill rotWithShape="1">
          <a:blip r:embed="rId5">
            <a:alphaModFix/>
          </a:blip>
          <a:srcRect r="50624"/>
          <a:stretch/>
        </p:blipFill>
        <p:spPr>
          <a:xfrm>
            <a:off x="8584100" y="1233850"/>
            <a:ext cx="2986425" cy="248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g2be24613e60_4_6"/>
          <p:cNvPicPr preferRelativeResize="0"/>
          <p:nvPr/>
        </p:nvPicPr>
        <p:blipFill rotWithShape="1">
          <a:blip r:embed="rId5">
            <a:alphaModFix/>
          </a:blip>
          <a:srcRect l="48379"/>
          <a:stretch/>
        </p:blipFill>
        <p:spPr>
          <a:xfrm>
            <a:off x="8584088" y="3722550"/>
            <a:ext cx="2834000" cy="22589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2be24613e60_4_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55375" y="5782450"/>
            <a:ext cx="3272400" cy="137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be24613e60_6_0"/>
          <p:cNvSpPr txBox="1">
            <a:spLocks noGrp="1"/>
          </p:cNvSpPr>
          <p:nvPr>
            <p:ph type="title"/>
          </p:nvPr>
        </p:nvSpPr>
        <p:spPr>
          <a:xfrm>
            <a:off x="2458085" y="255126"/>
            <a:ext cx="8067000" cy="11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sz="4300" b="1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Модель</a:t>
            </a:r>
            <a:endParaRPr sz="4300" b="1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111" name="Google Shape;111;g2be24613e60_6_0"/>
          <p:cNvPicPr preferRelativeResize="0"/>
          <p:nvPr/>
        </p:nvPicPr>
        <p:blipFill rotWithShape="1">
          <a:blip r:embed="rId4">
            <a:alphaModFix/>
          </a:blip>
          <a:srcRect t="-3541"/>
          <a:stretch/>
        </p:blipFill>
        <p:spPr>
          <a:xfrm>
            <a:off x="5651275" y="1337150"/>
            <a:ext cx="889450" cy="552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2be24613e60_6_0"/>
          <p:cNvSpPr txBox="1">
            <a:spLocks noGrp="1"/>
          </p:cNvSpPr>
          <p:nvPr>
            <p:ph type="body" idx="1"/>
          </p:nvPr>
        </p:nvSpPr>
        <p:spPr>
          <a:xfrm>
            <a:off x="1178425" y="1233850"/>
            <a:ext cx="6808500" cy="55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Exo 2"/>
              <a:ea typeface="Exo 2"/>
              <a:cs typeface="Exo 2"/>
              <a:sym typeface="Exo 2"/>
            </a:endParaRPr>
          </a:p>
          <a:p>
            <a:pPr marL="1092200" lvl="0" indent="279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 b="1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Данные для обучения</a:t>
            </a:r>
            <a:r>
              <a:rPr lang="ru-RU">
                <a:latin typeface="Exo 2"/>
                <a:ea typeface="Exo 2"/>
                <a:cs typeface="Exo 2"/>
                <a:sym typeface="Exo 2"/>
              </a:rPr>
              <a:t>: </a:t>
            </a:r>
            <a:endParaRPr>
              <a:latin typeface="Exo 2"/>
              <a:ea typeface="Exo 2"/>
              <a:cs typeface="Exo 2"/>
              <a:sym typeface="Exo 2"/>
            </a:endParaRPr>
          </a:p>
          <a:p>
            <a:pPr marL="228600" lvl="0" indent="-508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>
                <a:latin typeface="Exo 2"/>
                <a:ea typeface="Exo 2"/>
                <a:cs typeface="Exo 2"/>
                <a:sym typeface="Exo 2"/>
              </a:rPr>
              <a:t>Пересечения, совпадения  выделенных фичей резюме и вакансии</a:t>
            </a:r>
            <a:endParaRPr>
              <a:latin typeface="Exo 2"/>
              <a:ea typeface="Exo 2"/>
              <a:cs typeface="Exo 2"/>
              <a:sym typeface="Exo 2"/>
            </a:endParaRPr>
          </a:p>
          <a:p>
            <a:pPr marL="228600" lvl="0" indent="-508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>
              <a:latin typeface="Exo 2"/>
              <a:ea typeface="Exo 2"/>
              <a:cs typeface="Exo 2"/>
              <a:sym typeface="Exo 2"/>
            </a:endParaRPr>
          </a:p>
          <a:p>
            <a:pPr marL="228600" lvl="0" indent="-508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ru-RU">
                <a:latin typeface="Exo 2"/>
                <a:ea typeface="Exo 2"/>
                <a:cs typeface="Exo 2"/>
                <a:sym typeface="Exo 2"/>
              </a:rPr>
              <a:t>После получения признаков, они подаются на вход </a:t>
            </a:r>
            <a:r>
              <a:rPr lang="ru-RU" b="1" i="1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SGD</a:t>
            </a:r>
            <a:r>
              <a:rPr lang="ru-RU">
                <a:latin typeface="Exo 2"/>
                <a:ea typeface="Exo 2"/>
                <a:cs typeface="Exo 2"/>
                <a:sym typeface="Exo 2"/>
              </a:rPr>
              <a:t>, который и определяет стоит ли нанимать человека</a:t>
            </a:r>
            <a:endParaRPr>
              <a:latin typeface="Exo 2"/>
              <a:ea typeface="Exo 2"/>
              <a:cs typeface="Exo 2"/>
              <a:sym typeface="Exo 2"/>
            </a:endParaRPr>
          </a:p>
          <a:p>
            <a:pPr marL="228600" lvl="0" indent="-508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>
              <a:latin typeface="Exo 2"/>
              <a:ea typeface="Exo 2"/>
              <a:cs typeface="Exo 2"/>
              <a:sym typeface="Exo 2"/>
            </a:endParaRPr>
          </a:p>
          <a:p>
            <a:pPr marL="228600" lvl="0" indent="-508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13" name="Google Shape;113;g2be24613e60_6_0"/>
          <p:cNvSpPr txBox="1"/>
          <p:nvPr/>
        </p:nvSpPr>
        <p:spPr>
          <a:xfrm>
            <a:off x="7575700" y="1980325"/>
            <a:ext cx="42042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Основными выбранными фичами был </a:t>
            </a:r>
            <a:r>
              <a:rPr lang="ru-RU" sz="2800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пересечения стеков и навыков, уровня специалиста, его образование и мотивация</a:t>
            </a:r>
            <a:endParaRPr sz="2800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be16be980a_0_16"/>
          <p:cNvSpPr txBox="1">
            <a:spLocks noGrp="1"/>
          </p:cNvSpPr>
          <p:nvPr>
            <p:ph type="title"/>
          </p:nvPr>
        </p:nvSpPr>
        <p:spPr>
          <a:xfrm>
            <a:off x="490194" y="1"/>
            <a:ext cx="10765500" cy="11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b="1">
                <a:latin typeface="Exo 2"/>
                <a:ea typeface="Exo 2"/>
                <a:cs typeface="Exo 2"/>
                <a:sym typeface="Exo 2"/>
              </a:rPr>
              <a:t>[РЕЗУЛЬТАТЫ]</a:t>
            </a:r>
            <a:endParaRPr b="1"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19" name="Google Shape;119;g2be16be980a_0_16"/>
          <p:cNvSpPr/>
          <p:nvPr/>
        </p:nvSpPr>
        <p:spPr>
          <a:xfrm>
            <a:off x="564000" y="3516025"/>
            <a:ext cx="4459500" cy="28893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61925" dir="786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600" b="1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[FINE-Tuned GPT2.0]</a:t>
            </a:r>
            <a:endParaRPr sz="2600" b="1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endParaRPr sz="22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marL="228600" marR="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 b="1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accuracy 78%</a:t>
            </a:r>
            <a:endParaRPr sz="3700" b="1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120" name="Google Shape;120;g2be16be980a_0_16"/>
          <p:cNvSpPr/>
          <p:nvPr/>
        </p:nvSpPr>
        <p:spPr>
          <a:xfrm>
            <a:off x="5528550" y="2845750"/>
            <a:ext cx="5493600" cy="3559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blurRad="71438" dist="200025" dir="7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[</a:t>
            </a:r>
            <a:r>
              <a:rPr lang="ru-RU" sz="3200" b="1" dirty="0" err="1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CatBoost</a:t>
            </a:r>
            <a:r>
              <a:rPr lang="ru-RU" sz="3200" b="1" dirty="0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]</a:t>
            </a:r>
            <a:endParaRPr sz="3200" b="1" dirty="0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smtClean="0">
                <a:solidFill>
                  <a:srgbClr val="C41F30"/>
                </a:solidFill>
                <a:latin typeface="Exo 2"/>
                <a:ea typeface="Exo 2"/>
                <a:cs typeface="Exo 2"/>
                <a:sym typeface="Exo 2"/>
              </a:rPr>
              <a:t>NDCG</a:t>
            </a:r>
            <a:r>
              <a:rPr lang="ru-RU" sz="2800" dirty="0" smtClean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– 0.6 </a:t>
            </a:r>
            <a:endParaRPr sz="2800" dirty="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C41F30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11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>
                <a:latin typeface="Exo 2"/>
                <a:ea typeface="Exo 2"/>
                <a:cs typeface="Exo 2"/>
                <a:sym typeface="Exo 2"/>
              </a:rPr>
              <a:t>Скринкаст решения</a:t>
            </a:r>
            <a:endParaRPr>
              <a:latin typeface="Exo 2"/>
              <a:ea typeface="Exo 2"/>
              <a:cs typeface="Exo 2"/>
              <a:sym typeface="Exo 2"/>
            </a:endParaRPr>
          </a:p>
        </p:txBody>
      </p:sp>
      <p:pic>
        <p:nvPicPr>
          <p:cNvPr id="126" name="Google Shape;12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797930" y="3477768"/>
            <a:ext cx="4671230" cy="50189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454896" y="-2689353"/>
            <a:ext cx="4586175" cy="504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creencast from 29.02.2024 20_55_5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06245" y="1152000"/>
            <a:ext cx="9144635" cy="51069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</Words>
  <Application>Microsoft Office PowerPoint</Application>
  <PresentationFormat>Широкоэкранный</PresentationFormat>
  <Paragraphs>37</Paragraphs>
  <Slides>6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Calibri</vt:lpstr>
      <vt:lpstr>Arial</vt:lpstr>
      <vt:lpstr>Exo 2</vt:lpstr>
      <vt:lpstr>Тема Office</vt:lpstr>
      <vt:lpstr>ноу токс коммьюнити</vt:lpstr>
      <vt:lpstr>ПРЕДОБРАБОТКА ДАННЫХ</vt:lpstr>
      <vt:lpstr>РЕКОМЕНДАЦИИ</vt:lpstr>
      <vt:lpstr>Модель</vt:lpstr>
      <vt:lpstr>[РЕЗУЛЬТАТЫ]</vt:lpstr>
      <vt:lpstr>Скринкаст решения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ноу токс коммьюнити</dc:title>
  <dc:creator>Валерия Лампова</dc:creator>
  <cp:lastModifiedBy>Alina Salimova</cp:lastModifiedBy>
  <cp:revision>2</cp:revision>
  <dcterms:created xsi:type="dcterms:W3CDTF">2024-02-20T07:19:42Z</dcterms:created>
  <dcterms:modified xsi:type="dcterms:W3CDTF">2024-03-02T12:14:17Z</dcterms:modified>
</cp:coreProperties>
</file>